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4A18A-F4BB-4FEE-A0D2-89FCC390A225}" type="datetimeFigureOut">
              <a:rPr kumimoji="1" lang="ja-JP" altLang="en-US" smtClean="0"/>
              <a:t>2009/10/26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79E4-07E6-4395-B36B-25DFA81157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E55D5-3295-45C9-A9C8-E3F5002E7C78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222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2659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222660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B5D894-1D72-4967-AC9A-66CD5B35CA80}" type="slidenum">
              <a:rPr kumimoji="1" lang="en-US" altLang="ja-JP" sz="1200">
                <a:latin typeface="Calibri" pitchFamily="34" charset="0"/>
              </a:rPr>
              <a:pPr algn="r"/>
              <a:t>4</a:t>
            </a:fld>
            <a:endParaRPr kumimoji="1"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5B9A0B-8D4D-4B84-853A-75A8CDB2C127}" type="slidenum">
              <a:rPr lang="ja-JP" altLang="en-US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2009/10/26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/>
              <a:t>Update on the Regional Workshop and overview of Japanese Research Projects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983047"/>
          </a:xfrm>
        </p:spPr>
        <p:txBody>
          <a:bodyPr/>
          <a:lstStyle/>
          <a:p>
            <a:r>
              <a:rPr lang="en-US" altLang="ja-JP" dirty="0" smtClean="0"/>
              <a:t>“The One Atmosphere” IGAC-SPARC Joint Workshop in Kyoto, October 25 and 26</a:t>
            </a:r>
            <a:endParaRPr kumimoji="1" lang="en-US" altLang="ja-JP" dirty="0" smtClean="0"/>
          </a:p>
          <a:p>
            <a:r>
              <a:rPr lang="en-US" altLang="ja-JP" dirty="0" smtClean="0"/>
              <a:t>First Observation Data from the Superconducting </a:t>
            </a:r>
            <a:r>
              <a:rPr lang="en-US" altLang="ja-JP" dirty="0" err="1" smtClean="0"/>
              <a:t>Submillimeter</a:t>
            </a:r>
            <a:r>
              <a:rPr lang="en-US" altLang="ja-JP" dirty="0" smtClean="0"/>
              <a:t>-Wave Limb-Emission Sounder (</a:t>
            </a:r>
            <a:r>
              <a:rPr lang="en-US" altLang="ja-JP" dirty="0" smtClean="0"/>
              <a:t>SMILES)</a:t>
            </a:r>
          </a:p>
          <a:p>
            <a:r>
              <a:rPr lang="en-US" altLang="ja-JP" dirty="0" smtClean="0"/>
              <a:t>PANSY – Program of the Antarctic Syowa MST/IS Radar (by K. Sato)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“The One Atmosphere</a:t>
            </a:r>
            <a:r>
              <a:rPr lang="en-US" altLang="ja-JP" dirty="0" smtClean="0"/>
              <a:t>”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lang="en-US" altLang="ja-JP" dirty="0" smtClean="0"/>
              <a:t>IGAC-SPARC Joint Workshop</a:t>
            </a:r>
            <a:endParaRPr kumimoji="1" lang="ja-JP" altLang="en-US" dirty="0"/>
          </a:p>
        </p:txBody>
      </p:sp>
      <p:pic>
        <p:nvPicPr>
          <p:cNvPr id="1026" name="Picture 2" descr="C:\Users\shiotani\Documents\meeting\SPARC\SPARC-SSG2009\img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478340" cy="49310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643438" y="1714488"/>
            <a:ext cx="357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Key Note</a:t>
            </a:r>
            <a:r>
              <a:rPr lang="en-US" altLang="ja-JP" sz="2400" dirty="0" smtClean="0"/>
              <a:t>:</a:t>
            </a:r>
          </a:p>
          <a:p>
            <a:r>
              <a:rPr kumimoji="1" lang="en-US" altLang="ja-JP" sz="2400" dirty="0" smtClean="0"/>
              <a:t>K. Law and T. Shepherd</a:t>
            </a:r>
          </a:p>
          <a:p>
            <a:pPr marL="342900" indent="-342900">
              <a:buAutoNum type="arabicPeriod"/>
            </a:pPr>
            <a:r>
              <a:rPr lang="en-US" altLang="ja-JP" sz="2400" dirty="0" smtClean="0"/>
              <a:t>Aerosols </a:t>
            </a:r>
            <a:r>
              <a:rPr lang="en-US" altLang="ja-JP" sz="2400" dirty="0" smtClean="0"/>
              <a:t>and Oxidants from the Global </a:t>
            </a:r>
            <a:r>
              <a:rPr lang="en-US" altLang="ja-JP" sz="2400" dirty="0" smtClean="0"/>
              <a:t>Perspective</a:t>
            </a:r>
          </a:p>
          <a:p>
            <a:pPr marL="342900" indent="-342900">
              <a:buFontTx/>
              <a:buAutoNum type="arabicPeriod"/>
            </a:pPr>
            <a:r>
              <a:rPr lang="en-US" altLang="ja-JP" sz="2400" dirty="0" smtClean="0"/>
              <a:t>Interface </a:t>
            </a:r>
            <a:r>
              <a:rPr lang="en-US" altLang="ja-JP" sz="2400" dirty="0" smtClean="0"/>
              <a:t>between the Atmosphere, Biosphere, and </a:t>
            </a:r>
            <a:r>
              <a:rPr lang="en-US" altLang="ja-JP" sz="2400" dirty="0" smtClean="0"/>
              <a:t>Ocean</a:t>
            </a:r>
          </a:p>
          <a:p>
            <a:pPr marL="342900" indent="-342900">
              <a:buFontTx/>
              <a:buAutoNum type="arabicPeriod"/>
            </a:pPr>
            <a:r>
              <a:rPr lang="en-US" altLang="ja-JP" sz="2400" dirty="0" smtClean="0"/>
              <a:t>Stratosphere-troposphere </a:t>
            </a:r>
            <a:r>
              <a:rPr lang="en-US" altLang="ja-JP" sz="2400" dirty="0" smtClean="0"/>
              <a:t>coupling</a:t>
            </a:r>
          </a:p>
          <a:p>
            <a:pPr marL="342900" indent="-342900">
              <a:buFontTx/>
              <a:buAutoNum type="arabicPeriod"/>
            </a:pPr>
            <a:r>
              <a:rPr lang="en-US" altLang="ja-JP" sz="2400" dirty="0" smtClean="0"/>
              <a:t>Impacts on Climate and Earth System</a:t>
            </a:r>
            <a:endParaRPr kumimoji="1" lang="en-US" altLang="ja-JP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ja-JP">
                <a:solidFill>
                  <a:schemeClr val="tx1"/>
                </a:solidFill>
              </a:rPr>
              <a:t>Meteorological Interpretation</a:t>
            </a:r>
            <a:endParaRPr lang="en-US" altLang="ja-JP"/>
          </a:p>
        </p:txBody>
      </p:sp>
      <p:sp>
        <p:nvSpPr>
          <p:cNvPr id="1234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2895600"/>
            <a:ext cx="5943600" cy="3048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sz="1600">
                <a:effectLst/>
                <a:latin typeface="Times" charset="0"/>
              </a:rPr>
              <a:t>TTL mostly covered by the air mass from S midlatitudes</a:t>
            </a:r>
            <a:endParaRPr lang="en-US" altLang="ja-JP" sz="1800">
              <a:effectLst/>
              <a:latin typeface="Times" charset="0"/>
            </a:endParaRPr>
          </a:p>
        </p:txBody>
      </p:sp>
      <p:sp>
        <p:nvSpPr>
          <p:cNvPr id="1234948" name="Rectangle 4"/>
          <p:cNvSpPr>
            <a:spLocks noRot="1" noChangeArrowheads="1"/>
          </p:cNvSpPr>
          <p:nvPr/>
        </p:nvSpPr>
        <p:spPr bwMode="auto">
          <a:xfrm>
            <a:off x="76200" y="4038600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ja-JP">
                <a:latin typeface="Times" charset="0"/>
                <a:ea typeface="Osaka" charset="-128"/>
              </a:rPr>
              <a:t>350~354K (13.1~15.2km): Super-saturation (&lt;25%)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ja-JP" sz="1600">
                <a:latin typeface="Times" charset="0"/>
                <a:ea typeface="Osaka" charset="-128"/>
              </a:rPr>
              <a:t>Aerosol layer (BSR</a:t>
            </a:r>
            <a:r>
              <a:rPr lang="en-US" altLang="ja-JP" sz="1600" baseline="-25000">
                <a:latin typeface="Times" charset="0"/>
                <a:ea typeface="Osaka" charset="-128"/>
              </a:rPr>
              <a:t>max</a:t>
            </a:r>
            <a:r>
              <a:rPr lang="en-US" altLang="ja-JP" sz="1600">
                <a:latin typeface="Times" charset="0"/>
                <a:ea typeface="Osaka" charset="-128"/>
              </a:rPr>
              <a:t> 12.8; 351K) detected by Cobald/blue</a:t>
            </a:r>
          </a:p>
        </p:txBody>
      </p:sp>
      <p:pic>
        <p:nvPicPr>
          <p:cNvPr id="1234949" name="Picture 5" descr="BI036a353K1.gif                                                00000002Macintosh HD                   B7472E7A:"/>
          <p:cNvPicPr>
            <a:picLocks noChangeAspect="1" noChangeArrowheads="1"/>
          </p:cNvPicPr>
          <p:nvPr/>
        </p:nvPicPr>
        <p:blipFill>
          <a:blip r:embed="rId2" cstate="print">
            <a:lum bright="-40000" contrast="62000"/>
          </a:blip>
          <a:srcRect/>
          <a:stretch>
            <a:fillRect/>
          </a:stretch>
        </p:blipFill>
        <p:spPr bwMode="auto">
          <a:xfrm>
            <a:off x="6097588" y="4725988"/>
            <a:ext cx="3046412" cy="2132012"/>
          </a:xfrm>
          <a:prstGeom prst="rect">
            <a:avLst/>
          </a:prstGeom>
          <a:noFill/>
        </p:spPr>
      </p:pic>
      <p:pic>
        <p:nvPicPr>
          <p:cNvPr id="1234952" name="Picture 8" descr="BI036a360K1.gif                                                00000002Macintosh HD                   B7472E7A:"/>
          <p:cNvPicPr>
            <a:picLocks noChangeAspect="1" noChangeArrowheads="1"/>
          </p:cNvPicPr>
          <p:nvPr/>
        </p:nvPicPr>
        <p:blipFill>
          <a:blip r:embed="rId3" cstate="print">
            <a:lum bright="-40000" contrast="62000"/>
          </a:blip>
          <a:srcRect/>
          <a:stretch>
            <a:fillRect/>
          </a:stretch>
        </p:blipFill>
        <p:spPr bwMode="auto">
          <a:xfrm>
            <a:off x="6096000" y="2668588"/>
            <a:ext cx="3046413" cy="2132012"/>
          </a:xfrm>
          <a:prstGeom prst="rect">
            <a:avLst/>
          </a:prstGeom>
          <a:noFill/>
        </p:spPr>
      </p:pic>
      <p:pic>
        <p:nvPicPr>
          <p:cNvPr id="1234953" name="Picture 9" descr="BI036a370K1.gif                                                00000002Macintosh HD                   B7472E7A:"/>
          <p:cNvPicPr>
            <a:picLocks noChangeAspect="1" noChangeArrowheads="1"/>
          </p:cNvPicPr>
          <p:nvPr/>
        </p:nvPicPr>
        <p:blipFill>
          <a:blip r:embed="rId4" cstate="print">
            <a:lum bright="-40000" contrast="62000"/>
          </a:blip>
          <a:srcRect/>
          <a:stretch>
            <a:fillRect/>
          </a:stretch>
        </p:blipFill>
        <p:spPr bwMode="auto">
          <a:xfrm>
            <a:off x="6096000" y="611188"/>
            <a:ext cx="3046413" cy="2132012"/>
          </a:xfrm>
          <a:prstGeom prst="rect">
            <a:avLst/>
          </a:prstGeom>
          <a:noFill/>
        </p:spPr>
      </p:pic>
      <p:pic>
        <p:nvPicPr>
          <p:cNvPr id="1234954" name="Picture 10" descr="BI036Sonde.gif                                                 00000002Macintosh HD                   B7472E7A: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65100" y="685800"/>
            <a:ext cx="4559300" cy="2189163"/>
          </a:xfrm>
          <a:prstGeom prst="rect">
            <a:avLst/>
          </a:prstGeom>
          <a:noFill/>
        </p:spPr>
      </p:pic>
      <p:sp>
        <p:nvSpPr>
          <p:cNvPr id="1234955" name="Rectangle 11"/>
          <p:cNvSpPr>
            <a:spLocks noChangeArrowheads="1"/>
          </p:cNvSpPr>
          <p:nvPr/>
        </p:nvSpPr>
        <p:spPr bwMode="auto">
          <a:xfrm>
            <a:off x="609600" y="1587500"/>
            <a:ext cx="3962400" cy="3937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4956" name="Rectangle 12"/>
          <p:cNvSpPr>
            <a:spLocks noChangeArrowheads="1"/>
          </p:cNvSpPr>
          <p:nvPr/>
        </p:nvSpPr>
        <p:spPr bwMode="auto">
          <a:xfrm>
            <a:off x="609600" y="1981200"/>
            <a:ext cx="3962400" cy="171450"/>
          </a:xfrm>
          <a:prstGeom prst="rect">
            <a:avLst/>
          </a:prstGeom>
          <a:solidFill>
            <a:srgbClr val="FF8086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4957" name="Rectangle 13"/>
          <p:cNvSpPr>
            <a:spLocks noRot="1" noChangeArrowheads="1"/>
          </p:cNvSpPr>
          <p:nvPr/>
        </p:nvSpPr>
        <p:spPr bwMode="auto">
          <a:xfrm>
            <a:off x="4724400" y="13716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ja-JP">
                <a:latin typeface="Times" charset="0"/>
                <a:ea typeface="Osaka" charset="-128"/>
              </a:rPr>
              <a:t>Layered structure</a:t>
            </a:r>
            <a:endParaRPr lang="en-US" altLang="ja-JP" sz="2000">
              <a:latin typeface="Times" charset="0"/>
              <a:ea typeface="Osaka" charset="-128"/>
            </a:endParaRPr>
          </a:p>
        </p:txBody>
      </p:sp>
      <p:sp>
        <p:nvSpPr>
          <p:cNvPr id="1234958" name="Rectangle 14"/>
          <p:cNvSpPr>
            <a:spLocks noRot="1" noChangeArrowheads="1"/>
          </p:cNvSpPr>
          <p:nvPr/>
        </p:nvSpPr>
        <p:spPr bwMode="auto">
          <a:xfrm>
            <a:off x="76200" y="32004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ja-JP">
                <a:latin typeface="Times" charset="0"/>
                <a:ea typeface="Osaka" charset="-128"/>
              </a:rPr>
              <a:t>Intrusion from N midlatitudes</a:t>
            </a:r>
            <a:endParaRPr lang="en-US" altLang="ja-JP" sz="2000">
              <a:latin typeface="Times" charset="0"/>
              <a:ea typeface="Osaka" charset="-128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ja-JP" sz="1600">
                <a:latin typeface="Times" charset="0"/>
                <a:ea typeface="Osaka" charset="-128"/>
              </a:rPr>
              <a:t>‘Cold trap’ dehydration for a few days before arrival at Biak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ja-JP" sz="1600">
                <a:latin typeface="Times" charset="0"/>
                <a:ea typeface="Osaka" charset="-128"/>
              </a:rPr>
              <a:t>Warm/dry layer (356~364K)</a:t>
            </a:r>
            <a:r>
              <a:rPr lang="en-US" altLang="ja-JP">
                <a:latin typeface="Times" charset="0"/>
                <a:ea typeface="Osaka" charset="-128"/>
              </a:rPr>
              <a:t> </a:t>
            </a:r>
          </a:p>
        </p:txBody>
      </p:sp>
      <p:sp>
        <p:nvSpPr>
          <p:cNvPr id="1234959" name="Rectangle 15"/>
          <p:cNvSpPr>
            <a:spLocks noRot="1" noChangeArrowheads="1"/>
          </p:cNvSpPr>
          <p:nvPr/>
        </p:nvSpPr>
        <p:spPr bwMode="auto">
          <a:xfrm>
            <a:off x="76200" y="4267200"/>
            <a:ext cx="563880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altLang="ja-JP" dirty="0">
              <a:latin typeface="Times" charset="0"/>
              <a:ea typeface="Osaka" charset="-128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ja-JP" sz="1600" dirty="0">
                <a:latin typeface="Times" charset="0"/>
                <a:ea typeface="Osaka" charset="-128"/>
              </a:rPr>
              <a:t>Possible hydration by deep convection         (T-</a:t>
            </a:r>
            <a:r>
              <a:rPr lang="en-US" altLang="ja-JP" sz="1600" dirty="0" err="1">
                <a:latin typeface="Times" charset="0"/>
                <a:ea typeface="Osaka" charset="-128"/>
              </a:rPr>
              <a:t>T</a:t>
            </a:r>
            <a:r>
              <a:rPr lang="en-US" altLang="ja-JP" sz="1600" baseline="-25000" dirty="0" err="1">
                <a:latin typeface="Times" charset="0"/>
                <a:ea typeface="Osaka" charset="-128"/>
              </a:rPr>
              <a:t>bb</a:t>
            </a:r>
            <a:r>
              <a:rPr lang="en-US" altLang="ja-JP" sz="1600" baseline="-25000" dirty="0">
                <a:latin typeface="Times" charset="0"/>
                <a:ea typeface="Osaka" charset="-128"/>
              </a:rPr>
              <a:t> </a:t>
            </a:r>
            <a:r>
              <a:rPr lang="en-US" altLang="ja-JP" sz="1600" dirty="0">
                <a:latin typeface="Times" charset="0"/>
                <a:ea typeface="Osaka" charset="-128"/>
              </a:rPr>
              <a:t>&gt; - 20 degrees)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ja-JP" sz="1600" dirty="0">
                <a:latin typeface="Times" charset="0"/>
                <a:ea typeface="Osaka" charset="-128"/>
              </a:rPr>
              <a:t>Experiencing low SMR over Biak</a:t>
            </a:r>
          </a:p>
        </p:txBody>
      </p:sp>
      <p:sp>
        <p:nvSpPr>
          <p:cNvPr id="1234960" name="Rectangle 16"/>
          <p:cNvSpPr>
            <a:spLocks noRot="1" noChangeArrowheads="1"/>
          </p:cNvSpPr>
          <p:nvPr/>
        </p:nvSpPr>
        <p:spPr bwMode="auto">
          <a:xfrm>
            <a:off x="76200" y="5719786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ja-JP" dirty="0">
                <a:latin typeface="Times" charset="0"/>
                <a:ea typeface="Osaka" charset="-128"/>
              </a:rPr>
              <a:t>P-15: Simultaneous observations of humidity by CFH and cirrus clouds by </a:t>
            </a:r>
            <a:r>
              <a:rPr lang="en-US" altLang="ja-JP" dirty="0" err="1">
                <a:latin typeface="Times" charset="0"/>
                <a:ea typeface="Osaka" charset="-128"/>
              </a:rPr>
              <a:t>lidar</a:t>
            </a:r>
            <a:r>
              <a:rPr lang="en-US" altLang="ja-JP" dirty="0">
                <a:latin typeface="Times" charset="0"/>
                <a:ea typeface="Osaka" charset="-128"/>
              </a:rPr>
              <a:t>       </a:t>
            </a:r>
            <a:r>
              <a:rPr lang="en-US" altLang="ja-JP" u="sng" dirty="0">
                <a:latin typeface="Times" charset="0"/>
                <a:ea typeface="Osaka" charset="-128"/>
              </a:rPr>
              <a:t>Shibata</a:t>
            </a:r>
            <a:r>
              <a:rPr lang="en-US" altLang="ja-JP" dirty="0">
                <a:latin typeface="Times" charset="0"/>
                <a:ea typeface="Osaka" charset="-128"/>
              </a:rPr>
              <a:t> et al.</a:t>
            </a:r>
            <a:endParaRPr lang="en-US" altLang="ja-JP" sz="2000" dirty="0">
              <a:latin typeface="Times" charset="0"/>
              <a:ea typeface="Osaka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71868" y="585789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Presented by  F. </a:t>
            </a:r>
            <a:r>
              <a:rPr kumimoji="1" lang="en-US" altLang="ja-JP" sz="2400" dirty="0" err="1" smtClean="0"/>
              <a:t>Hasebe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4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3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3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23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23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34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4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34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2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3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34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34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34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7" grpId="0" build="p" bldLvl="2" autoUpdateAnimBg="0" advAuto="0"/>
      <p:bldP spid="1234948" grpId="0" build="p" bldLvl="2" autoUpdateAnimBg="0" advAuto="0"/>
      <p:bldP spid="1234955" grpId="0" animBg="1"/>
      <p:bldP spid="1234956" grpId="0" animBg="1"/>
      <p:bldP spid="1234957" grpId="0" build="p" bldLvl="2" autoUpdateAnimBg="0"/>
      <p:bldP spid="1234958" grpId="0" build="p" bldLvl="2" autoUpdateAnimBg="0" advAuto="0"/>
      <p:bldP spid="1234959" grpId="0" build="p" bldLvl="2" autoUpdateAnimBg="0" advAuto="0"/>
      <p:bldP spid="1234960" grpId="0" build="p" bldLvl="2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1634" name="Picture 2" descr="D:\powerpoint\SOWER\CFH\src5\trend2-pres_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000125"/>
            <a:ext cx="81708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ＭＳ Ｐゴシック" pitchFamily="50" charset="-128"/>
              </a:rPr>
              <a:t>P-14: Seasonal to long-term variations of water vapor in the tropical lower stratosphere observed with balloon-borne hygrometers </a:t>
            </a:r>
            <a:endParaRPr kumimoji="1" lang="ja-JP" altLang="en-US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  <a:ea typeface="ＭＳ Ｐゴシック" pitchFamily="50" charset="-128"/>
            </a:endParaRPr>
          </a:p>
        </p:txBody>
      </p:sp>
      <p:sp>
        <p:nvSpPr>
          <p:cNvPr id="1221636" name="テキスト ボックス 8"/>
          <p:cNvSpPr txBox="1">
            <a:spLocks noChangeArrowheads="1"/>
          </p:cNvSpPr>
          <p:nvPr/>
        </p:nvSpPr>
        <p:spPr bwMode="auto">
          <a:xfrm>
            <a:off x="533400" y="5534025"/>
            <a:ext cx="8534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AutoNum type="arabicParenR"/>
            </a:pPr>
            <a:r>
              <a:rPr kumimoji="1" lang="en-US" altLang="ja-JP" sz="1600" b="1">
                <a:solidFill>
                  <a:srgbClr val="FF0000"/>
                </a:solidFill>
                <a:latin typeface="Calibri" pitchFamily="34" charset="0"/>
                <a:ea typeface="ＭＳ Ｐゴシック" pitchFamily="50" charset="-128"/>
              </a:rPr>
              <a:t>The 1990s: a gradual increase from ~3.6 to ~4 ppmv (~3 ppmv in September)  </a:t>
            </a:r>
          </a:p>
          <a:p>
            <a:pPr marL="342900" indent="-342900" algn="l">
              <a:buFontTx/>
              <a:buAutoNum type="arabicParenR"/>
            </a:pPr>
            <a:r>
              <a:rPr kumimoji="1" lang="en-US" altLang="ja-JP" sz="1600" b="1">
                <a:solidFill>
                  <a:srgbClr val="FF0000"/>
                </a:solidFill>
                <a:latin typeface="Calibri" pitchFamily="34" charset="0"/>
                <a:ea typeface="ＭＳ Ｐゴシック" pitchFamily="50" charset="-128"/>
              </a:rPr>
              <a:t>From 2000 </a:t>
            </a:r>
            <a:r>
              <a:rPr kumimoji="1" lang="en-US" altLang="ja-JP" sz="1600" b="1">
                <a:solidFill>
                  <a:srgbClr val="FF0000"/>
                </a:solidFill>
                <a:latin typeface="Calibri" pitchFamily="34" charset="0"/>
                <a:ea typeface="ＭＳ Ｐゴシック" pitchFamily="50" charset="-128"/>
                <a:sym typeface="Wingdings" pitchFamily="2" charset="2"/>
              </a:rPr>
              <a:t>to 2002-2003: a drop </a:t>
            </a:r>
            <a:endParaRPr kumimoji="1" lang="en-US" altLang="ja-JP" sz="1600" b="1">
              <a:solidFill>
                <a:srgbClr val="FF0000"/>
              </a:solidFill>
              <a:latin typeface="Calibri" pitchFamily="34" charset="0"/>
              <a:ea typeface="ＭＳ Ｐゴシック" pitchFamily="50" charset="-128"/>
            </a:endParaRPr>
          </a:p>
          <a:p>
            <a:pPr marL="342900" indent="-342900" algn="l">
              <a:buFontTx/>
              <a:buAutoNum type="arabicParenR" startAt="3"/>
            </a:pPr>
            <a:r>
              <a:rPr kumimoji="1" lang="en-US" altLang="ja-JP" sz="1600" b="1">
                <a:solidFill>
                  <a:srgbClr val="FF0000"/>
                </a:solidFill>
                <a:latin typeface="Calibri" pitchFamily="34" charset="0"/>
                <a:ea typeface="ＭＳ Ｐゴシック" pitchFamily="50" charset="-128"/>
              </a:rPr>
              <a:t>After 2004: returned to the numbers in the late 1990s  </a:t>
            </a:r>
            <a:r>
              <a:rPr kumimoji="1" lang="en-US" altLang="ja-JP" sz="1600" b="1">
                <a:solidFill>
                  <a:srgbClr val="FF0000"/>
                </a:solidFill>
                <a:latin typeface="Calibri" pitchFamily="34" charset="0"/>
                <a:ea typeface="ＭＳ Ｐゴシック" pitchFamily="50" charset="-128"/>
                <a:sym typeface="Wingdings" pitchFamily="2" charset="2"/>
              </a:rPr>
              <a:t> Decadal Variations !</a:t>
            </a:r>
          </a:p>
          <a:p>
            <a:pPr marL="342900" indent="-342900" algn="l">
              <a:buFontTx/>
              <a:buAutoNum type="arabicParenR" startAt="3"/>
            </a:pPr>
            <a:r>
              <a:rPr kumimoji="1" lang="en-US" altLang="ja-JP" sz="1600" b="1">
                <a:solidFill>
                  <a:schemeClr val="bg2"/>
                </a:solidFill>
                <a:latin typeface="Calibri" pitchFamily="34" charset="0"/>
                <a:ea typeface="ＭＳ Ｐゴシック" pitchFamily="50" charset="-128"/>
              </a:rPr>
              <a:t>MLS and CFHs generally agree well; annual and QBO amplitudes greater for CFHs </a:t>
            </a:r>
          </a:p>
          <a:p>
            <a:pPr marL="342900" indent="-342900" algn="l">
              <a:buFontTx/>
              <a:buAutoNum type="arabicParenR" startAt="3"/>
            </a:pPr>
            <a:r>
              <a:rPr kumimoji="1" lang="en-US" altLang="ja-JP" sz="1600" b="1">
                <a:solidFill>
                  <a:schemeClr val="bg2"/>
                </a:solidFill>
                <a:latin typeface="Calibri" pitchFamily="34" charset="0"/>
                <a:ea typeface="ＭＳ Ｐゴシック" pitchFamily="50" charset="-128"/>
              </a:rPr>
              <a:t>HALOE is about 0.5 ppmv lower than MLS and CFHs in 2004-2005.</a:t>
            </a:r>
            <a:r>
              <a:rPr kumimoji="1" lang="en-US" altLang="ja-JP" sz="1600" b="1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1221637" name="Rectangle 5"/>
          <p:cNvSpPr>
            <a:spLocks noChangeArrowheads="1"/>
          </p:cNvSpPr>
          <p:nvPr/>
        </p:nvSpPr>
        <p:spPr bwMode="auto">
          <a:xfrm>
            <a:off x="6629400" y="655638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ja-JP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Osaka" charset="-128"/>
              </a:rPr>
              <a:t>Fujiwara</a:t>
            </a:r>
            <a:r>
              <a:rPr lang="en-US" altLang="ja-JP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Osaka" charset="-128"/>
              </a:rPr>
              <a:t> et al.</a:t>
            </a:r>
            <a:endParaRPr lang="ja-JP" altLang="en-US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435100"/>
            <a:ext cx="4192588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35100"/>
            <a:ext cx="4192588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857250" y="1006475"/>
            <a:ext cx="325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Segoe UI" pitchFamily="34" charset="0"/>
                <a:cs typeface="Segoe UI" pitchFamily="34" charset="0"/>
              </a:rPr>
              <a:t>Mean meridional wind V*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5192713" y="1000125"/>
            <a:ext cx="293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Segoe UI" pitchFamily="34" charset="0"/>
                <a:cs typeface="Segoe UI" pitchFamily="34" charset="0"/>
              </a:rPr>
              <a:t>Mean vertical wind W*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6230144" y="3575844"/>
            <a:ext cx="571500" cy="158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 flipH="1" flipV="1">
            <a:off x="6015832" y="2718594"/>
            <a:ext cx="571500" cy="158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6200000" flipH="1">
            <a:off x="6803232" y="3647281"/>
            <a:ext cx="571500" cy="1587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286000" y="3232150"/>
            <a:ext cx="573088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10800000">
            <a:off x="1428750" y="3232150"/>
            <a:ext cx="498475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16200000" flipH="1">
            <a:off x="8049419" y="2718594"/>
            <a:ext cx="571500" cy="158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正方形/長方形 22"/>
          <p:cNvSpPr>
            <a:spLocks noChangeArrowheads="1"/>
          </p:cNvSpPr>
          <p:nvPr/>
        </p:nvSpPr>
        <p:spPr bwMode="auto">
          <a:xfrm>
            <a:off x="1258888" y="374632"/>
            <a:ext cx="6956425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b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Mean-meridional circulation: January</a:t>
            </a:r>
            <a:endParaRPr lang="ja-JP" altLang="en-US" sz="30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3427413" y="3862388"/>
            <a:ext cx="573087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正方形/長方形 19"/>
          <p:cNvSpPr>
            <a:spLocks noChangeArrowheads="1"/>
          </p:cNvSpPr>
          <p:nvPr/>
        </p:nvSpPr>
        <p:spPr bwMode="auto">
          <a:xfrm>
            <a:off x="285750" y="4714875"/>
            <a:ext cx="86439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en-US" altLang="ja-JP" sz="2000">
                <a:latin typeface="Segoe UI" pitchFamily="34" charset="0"/>
                <a:ea typeface="ＭＳ 明朝" pitchFamily="17" charset="-128"/>
                <a:cs typeface="Segoe UI" pitchFamily="34" charset="0"/>
              </a:rPr>
              <a:t>Compared to a coarse resolution model, the high resolution model has 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ja-JP" altLang="en-US" sz="2000">
                <a:latin typeface="Segoe UI" pitchFamily="34" charset="0"/>
                <a:ea typeface="ＭＳ 明朝" pitchFamily="17" charset="-128"/>
                <a:cs typeface="Segoe UI" pitchFamily="34" charset="0"/>
              </a:rPr>
              <a:t>・</a:t>
            </a:r>
            <a:r>
              <a:rPr lang="en-US" altLang="ja-JP" sz="2000">
                <a:latin typeface="Segoe UI" pitchFamily="34" charset="0"/>
                <a:ea typeface="ＭＳ 明朝" pitchFamily="17" charset="-128"/>
                <a:cs typeface="Segoe UI" pitchFamily="34" charset="0"/>
              </a:rPr>
              <a:t>stronger convergence of the mean downward velocity in the lowermost stratosphere 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ja-JP" altLang="en-US" sz="2000">
                <a:latin typeface="Segoe UI" pitchFamily="34" charset="0"/>
                <a:ea typeface="ＭＳ 明朝" pitchFamily="17" charset="-128"/>
                <a:cs typeface="Segoe UI" pitchFamily="34" charset="0"/>
              </a:rPr>
              <a:t>・</a:t>
            </a:r>
            <a:r>
              <a:rPr lang="en-US" altLang="ja-JP" sz="2000">
                <a:latin typeface="Segoe UI" pitchFamily="34" charset="0"/>
                <a:ea typeface="ＭＳ 明朝" pitchFamily="17" charset="-128"/>
                <a:cs typeface="Segoe UI" pitchFamily="34" charset="0"/>
              </a:rPr>
              <a:t>stronger and sharper meridional divergent flows in both the tropical Hadley circulation and the extratropical direct circulation</a:t>
            </a:r>
          </a:p>
        </p:txBody>
      </p:sp>
      <p:sp>
        <p:nvSpPr>
          <p:cNvPr id="9231" name="正方形/長方形 5"/>
          <p:cNvSpPr>
            <a:spLocks noChangeArrowheads="1"/>
          </p:cNvSpPr>
          <p:nvPr/>
        </p:nvSpPr>
        <p:spPr bwMode="auto">
          <a:xfrm>
            <a:off x="8501063" y="3857625"/>
            <a:ext cx="7858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altLang="ja-JP" sz="1500" b="1">
                <a:latin typeface="Segoe UI" pitchFamily="34" charset="0"/>
                <a:cs typeface="Segoe UI" pitchFamily="34" charset="0"/>
              </a:rPr>
              <a:t>4PVU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438" y="-24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Presented by Y. Miyazaki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コンテンツ プレースホルダ 6" descr="Fig.8a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2212975"/>
            <a:ext cx="4038600" cy="3492500"/>
          </a:xfrm>
        </p:spPr>
      </p:pic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138550" y="714356"/>
            <a:ext cx="8858279" cy="78581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>
                <a:cs typeface="+mj-cs"/>
              </a:rPr>
              <a:t>Column ozone deviation in the tropics</a:t>
            </a:r>
            <a:endParaRPr lang="ja-JP" altLang="en-US" sz="3600" dirty="0" smtClean="0">
              <a:cs typeface="+mj-cs"/>
            </a:endParaRPr>
          </a:p>
        </p:txBody>
      </p:sp>
      <p:sp>
        <p:nvSpPr>
          <p:cNvPr id="12292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00625" y="1430338"/>
            <a:ext cx="4040188" cy="639762"/>
          </a:xfrm>
        </p:spPr>
        <p:txBody>
          <a:bodyPr/>
          <a:lstStyle/>
          <a:p>
            <a:pPr algn="ctr" eaLnBrk="1" hangingPunct="1"/>
            <a:r>
              <a:rPr lang="en-US" altLang="ja-JP" smtClean="0"/>
              <a:t>REF2</a:t>
            </a:r>
            <a:endParaRPr lang="ja-JP" altLang="en-US" smtClean="0"/>
          </a:p>
        </p:txBody>
      </p:sp>
      <p:sp>
        <p:nvSpPr>
          <p:cNvPr id="12293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530225" y="1641475"/>
            <a:ext cx="4041775" cy="460375"/>
          </a:xfrm>
        </p:spPr>
        <p:txBody>
          <a:bodyPr/>
          <a:lstStyle/>
          <a:p>
            <a:pPr algn="ctr" eaLnBrk="1" hangingPunct="1"/>
            <a:r>
              <a:rPr lang="en-US" altLang="ja-JP" smtClean="0"/>
              <a:t>NCC</a:t>
            </a:r>
            <a:endParaRPr lang="ja-JP" altLang="en-US" smtClean="0"/>
          </a:p>
        </p:txBody>
      </p:sp>
      <p:pic>
        <p:nvPicPr>
          <p:cNvPr id="12294" name="コンテンツ プレースホルダ 7" descr="Fig.8b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2212975"/>
            <a:ext cx="4038600" cy="3502025"/>
          </a:xfrm>
        </p:spPr>
      </p:pic>
      <p:sp>
        <p:nvSpPr>
          <p:cNvPr id="12295" name="テキスト ボックス 6"/>
          <p:cNvSpPr txBox="1">
            <a:spLocks noChangeArrowheads="1"/>
          </p:cNvSpPr>
          <p:nvPr/>
        </p:nvSpPr>
        <p:spPr bwMode="auto">
          <a:xfrm>
            <a:off x="179388" y="6040438"/>
            <a:ext cx="889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Consolas" pitchFamily="49" charset="0"/>
                <a:ea typeface="HGゴシックE"/>
                <a:cs typeface="HGゴシックE"/>
              </a:rPr>
              <a:t>black</a:t>
            </a:r>
            <a:r>
              <a:rPr lang="ja-JP" altLang="en-US" sz="2000" b="1">
                <a:latin typeface="Consolas" pitchFamily="49" charset="0"/>
                <a:ea typeface="HGゴシックE"/>
                <a:cs typeface="HGゴシックE"/>
              </a:rPr>
              <a:t>：</a:t>
            </a:r>
            <a:r>
              <a:rPr lang="en-US" altLang="ja-JP" sz="2000" b="1">
                <a:latin typeface="Consolas" pitchFamily="49" charset="0"/>
                <a:ea typeface="HGゴシックE"/>
                <a:cs typeface="HGゴシックE"/>
              </a:rPr>
              <a:t>total ozone deviation,</a:t>
            </a:r>
            <a:r>
              <a:rPr lang="ja-JP" altLang="en-US" sz="2000" b="1">
                <a:latin typeface="Consolas" pitchFamily="49" charset="0"/>
                <a:ea typeface="HGゴシックE"/>
                <a:cs typeface="HGゴシックE"/>
              </a:rPr>
              <a:t>　</a:t>
            </a:r>
            <a:r>
              <a:rPr lang="en-US" altLang="ja-JP" sz="2000" b="1">
                <a:solidFill>
                  <a:srgbClr val="FF0000"/>
                </a:solidFill>
                <a:latin typeface="Consolas" pitchFamily="49" charset="0"/>
                <a:ea typeface="HGゴシックE"/>
                <a:cs typeface="HGゴシックE"/>
              </a:rPr>
              <a:t>red</a:t>
            </a:r>
            <a:r>
              <a:rPr lang="ja-JP" altLang="en-US" sz="2000" b="1">
                <a:solidFill>
                  <a:srgbClr val="FF0000"/>
                </a:solidFill>
                <a:latin typeface="Consolas" pitchFamily="49" charset="0"/>
                <a:ea typeface="HGゴシックE"/>
                <a:cs typeface="HGゴシックE"/>
              </a:rPr>
              <a:t>：</a:t>
            </a:r>
            <a:r>
              <a:rPr lang="en-US" altLang="ja-JP" sz="2000" b="1">
                <a:solidFill>
                  <a:srgbClr val="FF0000"/>
                </a:solidFill>
                <a:latin typeface="Consolas" pitchFamily="49" charset="0"/>
                <a:ea typeface="HGゴシックE"/>
                <a:cs typeface="HGゴシックE"/>
              </a:rPr>
              <a:t>column ozone above 20hPa</a:t>
            </a:r>
            <a:r>
              <a:rPr lang="en-US" altLang="ja-JP" sz="2000" b="1">
                <a:latin typeface="Consolas" pitchFamily="49" charset="0"/>
                <a:ea typeface="HGゴシックE"/>
                <a:cs typeface="HGゴシックE"/>
              </a:rPr>
              <a:t>,</a:t>
            </a:r>
            <a:r>
              <a:rPr lang="ja-JP" altLang="en-US" sz="2000" b="1">
                <a:latin typeface="Consolas" pitchFamily="49" charset="0"/>
                <a:ea typeface="HGゴシックE"/>
                <a:cs typeface="HGゴシックE"/>
              </a:rPr>
              <a:t>　</a:t>
            </a:r>
            <a:r>
              <a:rPr lang="en-US" altLang="ja-JP" sz="2000" b="1">
                <a:solidFill>
                  <a:srgbClr val="3B8A14"/>
                </a:solidFill>
                <a:latin typeface="Consolas" pitchFamily="49" charset="0"/>
                <a:ea typeface="HGゴシックE"/>
                <a:cs typeface="HGゴシックE"/>
              </a:rPr>
              <a:t>green</a:t>
            </a:r>
            <a:r>
              <a:rPr lang="ja-JP" altLang="en-US" sz="2000" b="1">
                <a:solidFill>
                  <a:srgbClr val="3B8A14"/>
                </a:solidFill>
                <a:latin typeface="Consolas" pitchFamily="49" charset="0"/>
                <a:ea typeface="HGゴシックE"/>
                <a:cs typeface="HGゴシックE"/>
              </a:rPr>
              <a:t>：</a:t>
            </a:r>
            <a:r>
              <a:rPr lang="en-US" altLang="ja-JP" sz="2000" b="1">
                <a:solidFill>
                  <a:srgbClr val="3B8A14"/>
                </a:solidFill>
                <a:latin typeface="Consolas" pitchFamily="49" charset="0"/>
                <a:ea typeface="HGゴシックE"/>
                <a:cs typeface="HGゴシックE"/>
              </a:rPr>
              <a:t>column ozone below 20 hPa</a:t>
            </a:r>
            <a:r>
              <a:rPr lang="en-US" altLang="ja-JP" sz="2000" b="1">
                <a:latin typeface="Consolas" pitchFamily="49" charset="0"/>
                <a:ea typeface="HGゴシックE"/>
                <a:cs typeface="HGゴシックE"/>
              </a:rPr>
              <a:t>, CCMVal-1, CCSR/NIES</a:t>
            </a:r>
            <a:endParaRPr lang="ja-JP" altLang="en-US" sz="2000" b="1">
              <a:latin typeface="Consolas" pitchFamily="49" charset="0"/>
              <a:ea typeface="HGゴシックE"/>
              <a:cs typeface="HGゴシックE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720" y="21429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Presented by H. </a:t>
            </a:r>
            <a:r>
              <a:rPr lang="en-US" altLang="ja-JP" sz="2400" dirty="0" err="1" smtClean="0"/>
              <a:t>A</a:t>
            </a:r>
            <a:r>
              <a:rPr kumimoji="1" lang="en-US" altLang="ja-JP" sz="2400" dirty="0" err="1" smtClean="0"/>
              <a:t>kiyoshi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360</Words>
  <Application>Microsoft Office PowerPoint</Application>
  <PresentationFormat>画面に合わせる (4:3)</PresentationFormat>
  <Paragraphs>47</Paragraphs>
  <Slides>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Update on the Regional Workshop and overview of Japanese Research Projects</vt:lpstr>
      <vt:lpstr>“The One Atmosphere”  IGAC-SPARC Joint Workshop</vt:lpstr>
      <vt:lpstr>Meteorological Interpretation</vt:lpstr>
      <vt:lpstr>スライド 4</vt:lpstr>
      <vt:lpstr>スライド 5</vt:lpstr>
      <vt:lpstr>Column ozone deviation in the tropics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Regional Workshop and overview of Japanese Research Projects</dc:title>
  <dc:creator>shiotani</dc:creator>
  <cp:lastModifiedBy>shiotani</cp:lastModifiedBy>
  <cp:revision>5</cp:revision>
  <dcterms:created xsi:type="dcterms:W3CDTF">2009-10-26T05:07:56Z</dcterms:created>
  <dcterms:modified xsi:type="dcterms:W3CDTF">2009-10-26T05:54:00Z</dcterms:modified>
</cp:coreProperties>
</file>